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7" r:id="rId3"/>
    <p:sldId id="260" r:id="rId4"/>
    <p:sldId id="281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31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&#27963;&#38913;&#31807;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&#27963;&#38913;&#31807;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Ease of use on Web based Tutorial </a:t>
            </a:r>
            <a:endParaRPr lang="zh-TW"/>
          </a:p>
        </c:rich>
      </c:tx>
      <c:overlay val="0"/>
    </c:title>
    <c:autoTitleDeleted val="0"/>
    <c:plotArea>
      <c:layout/>
      <c:pieChart>
        <c:varyColors val="1"/>
        <c:ser>
          <c:idx val="0"/>
          <c:order val="0"/>
          <c:dLbls>
            <c:dLbl>
              <c:idx val="1"/>
              <c:tx>
                <c:rich>
                  <a:bodyPr/>
                  <a:lstStyle/>
                  <a:p>
                    <a:r>
                      <a:rPr lang="en-US" altLang="en-US" sz="1100" b="1" dirty="0"/>
                      <a:t>Rate 1~2
0%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-0.11664167438629"/>
                  <c:y val="0.17554393614102101"/>
                </c:manualLayout>
              </c:layout>
              <c:tx>
                <c:rich>
                  <a:bodyPr/>
                  <a:lstStyle/>
                  <a:p>
                    <a:r>
                      <a:rPr lang="en-US" altLang="en-US" sz="1400" b="1" dirty="0"/>
                      <a:t>Rate 3~4
17%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altLang="en-US" b="1"/>
                      <a:t>Rate 5~6
0%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-0.109744313210849"/>
                  <c:y val="-0.21753499562554701"/>
                </c:manualLayout>
              </c:layout>
              <c:tx>
                <c:rich>
                  <a:bodyPr/>
                  <a:lstStyle/>
                  <a:p>
                    <a:r>
                      <a:rPr lang="en-US" altLang="en-US" sz="1400" b="1" dirty="0"/>
                      <a:t>Rate 7~8
50%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>
                <c:manualLayout>
                  <c:x val="0.20769829782306601"/>
                  <c:y val="0.119528062402875"/>
                </c:manualLayout>
              </c:layout>
              <c:tx>
                <c:rich>
                  <a:bodyPr/>
                  <a:lstStyle/>
                  <a:p>
                    <a:r>
                      <a:rPr lang="en-US" altLang="en-US" sz="1400" b="1" dirty="0"/>
                      <a:t>Rate 9~10
33%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工作表1!$D$1:$D$6</c:f>
              <c:strCache>
                <c:ptCount val="6"/>
                <c:pt idx="0">
                  <c:v>Rate </c:v>
                </c:pt>
                <c:pt idx="1">
                  <c:v>Rate 1~2</c:v>
                </c:pt>
                <c:pt idx="2">
                  <c:v>Rate 3~4</c:v>
                </c:pt>
                <c:pt idx="3">
                  <c:v>Rate 5~6</c:v>
                </c:pt>
                <c:pt idx="4">
                  <c:v>Rate 7~8</c:v>
                </c:pt>
                <c:pt idx="5">
                  <c:v>Rate 9~10</c:v>
                </c:pt>
              </c:strCache>
            </c:strRef>
          </c:cat>
          <c:val>
            <c:numRef>
              <c:f>工作表1!$E$1:$E$6</c:f>
              <c:numCache>
                <c:formatCode>General</c:formatCode>
                <c:ptCount val="6"/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3</c:v>
                </c:pt>
                <c:pt idx="5">
                  <c:v>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1600"/>
              <a:t>How do you think this tutorial website helps you on learning 1st year Java course?</a:t>
            </a:r>
            <a:endParaRPr lang="zh-TW" sz="1600"/>
          </a:p>
        </c:rich>
      </c:tx>
      <c:layout>
        <c:manualLayout>
          <c:xMode val="edge"/>
          <c:yMode val="edge"/>
          <c:x val="0.12939651844989999"/>
          <c:y val="8.4640632375604999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33750612423447102"/>
          <c:y val="0.40048483522893003"/>
          <c:w val="0.30832108486439203"/>
          <c:h val="0.51386847477398701"/>
        </c:manualLayout>
      </c:layout>
      <c:pieChart>
        <c:varyColors val="1"/>
        <c:ser>
          <c:idx val="0"/>
          <c:order val="0"/>
          <c:dLbls>
            <c:dLbl>
              <c:idx val="0"/>
              <c:layout>
                <c:manualLayout>
                  <c:x val="-0.13993153980752401"/>
                  <c:y val="-4.7677529892096802E-2"/>
                </c:manualLayout>
              </c:layout>
              <c:tx>
                <c:rich>
                  <a:bodyPr/>
                  <a:lstStyle/>
                  <a:p>
                    <a:r>
                      <a:rPr lang="en-US" altLang="en-US" b="1"/>
                      <a:t>Rate 1~2
0%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0.137151793525809"/>
                  <c:y val="3.7970618256051303E-2"/>
                </c:manualLayout>
              </c:layout>
              <c:tx>
                <c:rich>
                  <a:bodyPr/>
                  <a:lstStyle/>
                  <a:p>
                    <a:r>
                      <a:rPr lang="en-US" altLang="en-US" b="1"/>
                      <a:t>Rate 3~4
0%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altLang="en-US" b="1"/>
                      <a:t>Rate 5~6
33%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altLang="en-US" b="1"/>
                      <a:t>Rate 7~8
67%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-0.24548709536308"/>
                  <c:y val="2.1766550014581498E-2"/>
                </c:manualLayout>
              </c:layout>
              <c:tx>
                <c:rich>
                  <a:bodyPr/>
                  <a:lstStyle/>
                  <a:p>
                    <a:r>
                      <a:rPr lang="en-US" altLang="en-US" b="1"/>
                      <a:t>Rate 9~10
0%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工作表1!$J$2:$J$6</c:f>
              <c:strCache>
                <c:ptCount val="5"/>
                <c:pt idx="0">
                  <c:v>Rate 1~2</c:v>
                </c:pt>
                <c:pt idx="1">
                  <c:v>Rate 3~4</c:v>
                </c:pt>
                <c:pt idx="2">
                  <c:v>Rate 5~6</c:v>
                </c:pt>
                <c:pt idx="3">
                  <c:v>Rate 7~8</c:v>
                </c:pt>
                <c:pt idx="4">
                  <c:v>Rate 9~10</c:v>
                </c:pt>
              </c:strCache>
            </c:strRef>
          </c:cat>
          <c:val>
            <c:numRef>
              <c:f>工作表1!$K$2:$K$6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4</c:v>
                </c:pt>
                <c:pt idx="4">
                  <c:v>0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54C7A-2C46-43D3-B5FD-5A8C81FBAD6A}" type="datetimeFigureOut">
              <a:rPr lang="en-US" smtClean="0"/>
              <a:t>11/26/2014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41556-EAD3-4424-B185-5E46C700E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123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54C7A-2C46-43D3-B5FD-5A8C81FBAD6A}" type="datetimeFigureOut">
              <a:rPr lang="en-US" smtClean="0"/>
              <a:t>11/26/2014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41556-EAD3-4424-B185-5E46C700E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484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54C7A-2C46-43D3-B5FD-5A8C81FBAD6A}" type="datetimeFigureOut">
              <a:rPr lang="en-US" smtClean="0"/>
              <a:t>11/26/2014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41556-EAD3-4424-B185-5E46C700E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5796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54C7A-2C46-43D3-B5FD-5A8C81FBAD6A}" type="datetimeFigureOut">
              <a:rPr lang="en-US" smtClean="0"/>
              <a:t>11/26/2014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41556-EAD3-4424-B185-5E46C700E44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752570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54C7A-2C46-43D3-B5FD-5A8C81FBAD6A}" type="datetimeFigureOut">
              <a:rPr lang="en-US" smtClean="0"/>
              <a:t>11/26/2014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41556-EAD3-4424-B185-5E46C700E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2126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54C7A-2C46-43D3-B5FD-5A8C81FBAD6A}" type="datetimeFigureOut">
              <a:rPr lang="en-US" smtClean="0"/>
              <a:t>11/26/2014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41556-EAD3-4424-B185-5E46C700E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802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54C7A-2C46-43D3-B5FD-5A8C81FBAD6A}" type="datetimeFigureOut">
              <a:rPr lang="en-US" smtClean="0"/>
              <a:t>11/26/2014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41556-EAD3-4424-B185-5E46C700E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182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54C7A-2C46-43D3-B5FD-5A8C81FBAD6A}" type="datetimeFigureOut">
              <a:rPr lang="en-US" smtClean="0"/>
              <a:t>11/26/2014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41556-EAD3-4424-B185-5E46C700E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0410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54C7A-2C46-43D3-B5FD-5A8C81FBAD6A}" type="datetimeFigureOut">
              <a:rPr lang="en-US" smtClean="0"/>
              <a:t>11/26/2014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41556-EAD3-4424-B185-5E46C700E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425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54C7A-2C46-43D3-B5FD-5A8C81FBAD6A}" type="datetimeFigureOut">
              <a:rPr lang="en-US" smtClean="0"/>
              <a:t>11/26/2014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41556-EAD3-4424-B185-5E46C700E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923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54C7A-2C46-43D3-B5FD-5A8C81FBAD6A}" type="datetimeFigureOut">
              <a:rPr lang="en-US" smtClean="0"/>
              <a:t>11/26/2014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41556-EAD3-4424-B185-5E46C700E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61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54C7A-2C46-43D3-B5FD-5A8C81FBAD6A}" type="datetimeFigureOut">
              <a:rPr lang="en-US" smtClean="0"/>
              <a:t>11/26/2014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41556-EAD3-4424-B185-5E46C700E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44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54C7A-2C46-43D3-B5FD-5A8C81FBAD6A}" type="datetimeFigureOut">
              <a:rPr lang="en-US" smtClean="0"/>
              <a:t>11/26/2014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41556-EAD3-4424-B185-5E46C700E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98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54C7A-2C46-43D3-B5FD-5A8C81FBAD6A}" type="datetimeFigureOut">
              <a:rPr lang="en-US" smtClean="0"/>
              <a:t>11/26/2014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41556-EAD3-4424-B185-5E46C700E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282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54C7A-2C46-43D3-B5FD-5A8C81FBAD6A}" type="datetimeFigureOut">
              <a:rPr lang="en-US" smtClean="0"/>
              <a:t>11/26/2014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41556-EAD3-4424-B185-5E46C700E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15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54C7A-2C46-43D3-B5FD-5A8C81FBAD6A}" type="datetimeFigureOut">
              <a:rPr lang="en-US" smtClean="0"/>
              <a:t>11/26/2014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41556-EAD3-4424-B185-5E46C700E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0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54C7A-2C46-43D3-B5FD-5A8C81FBAD6A}" type="datetimeFigureOut">
              <a:rPr lang="en-US" smtClean="0"/>
              <a:t>11/26/2014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41556-EAD3-4424-B185-5E46C700E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41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8554C7A-2C46-43D3-B5FD-5A8C81FBAD6A}" type="datetimeFigureOut">
              <a:rPr lang="en-US" smtClean="0"/>
              <a:t>11/26/2014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D41556-EAD3-4424-B185-5E46C700E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0622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1"/>
            <a:ext cx="8825658" cy="2211388"/>
          </a:xfrm>
        </p:spPr>
        <p:txBody>
          <a:bodyPr/>
          <a:lstStyle/>
          <a:p>
            <a:r>
              <a:rPr lang="en-US" dirty="0" smtClean="0"/>
              <a:t>COMP 4830</a:t>
            </a:r>
            <a:br>
              <a:rPr lang="en-US" dirty="0" smtClean="0"/>
            </a:br>
            <a:r>
              <a:rPr lang="en-US" dirty="0" smtClean="0"/>
              <a:t>Java Web Based Tutorial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59188"/>
            <a:ext cx="9144000" cy="1655762"/>
          </a:xfrm>
        </p:spPr>
        <p:txBody>
          <a:bodyPr>
            <a:normAutofit lnSpcReduction="10000"/>
          </a:bodyPr>
          <a:lstStyle/>
          <a:p>
            <a:pPr algn="r"/>
            <a:r>
              <a:rPr lang="en-US" dirty="0" smtClean="0"/>
              <a:t>Chun Li Lai 		T00246285</a:t>
            </a:r>
          </a:p>
          <a:p>
            <a:pPr algn="r"/>
            <a:r>
              <a:rPr lang="en-US" dirty="0" err="1" smtClean="0"/>
              <a:t>Hao</a:t>
            </a:r>
            <a:r>
              <a:rPr lang="en-US" dirty="0" smtClean="0"/>
              <a:t> </a:t>
            </a:r>
            <a:r>
              <a:rPr lang="en-US" dirty="0" err="1" smtClean="0"/>
              <a:t>Jin</a:t>
            </a:r>
            <a:r>
              <a:rPr lang="en-US" dirty="0" smtClean="0"/>
              <a:t>		 T00261895</a:t>
            </a:r>
          </a:p>
          <a:p>
            <a:pPr algn="r"/>
            <a:r>
              <a:rPr lang="en-US" dirty="0" err="1" smtClean="0"/>
              <a:t>Chengcheng</a:t>
            </a:r>
            <a:r>
              <a:rPr lang="en-US" dirty="0" smtClean="0"/>
              <a:t> Wang		 T00019928</a:t>
            </a:r>
          </a:p>
          <a:p>
            <a:pPr algn="r"/>
            <a:r>
              <a:rPr lang="en-US" dirty="0" smtClean="0"/>
              <a:t>Randeep Singh		 </a:t>
            </a:r>
            <a:r>
              <a:rPr lang="en-US" altLang="zh-TW" dirty="0"/>
              <a:t>T00259104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25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(GUI) Design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2332" y="1713037"/>
            <a:ext cx="8946541" cy="4195481"/>
          </a:xfrm>
        </p:spPr>
        <p:txBody>
          <a:bodyPr/>
          <a:lstStyle/>
          <a:p>
            <a:r>
              <a:rPr lang="en-US" dirty="0" smtClean="0"/>
              <a:t>Final Design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467232" y="3776987"/>
            <a:ext cx="24182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Chapter page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94" y="2479414"/>
            <a:ext cx="7242708" cy="351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86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(GUI) Design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6559" y="1605706"/>
            <a:ext cx="8946541" cy="4195481"/>
          </a:xfrm>
        </p:spPr>
        <p:txBody>
          <a:bodyPr/>
          <a:lstStyle/>
          <a:p>
            <a:r>
              <a:rPr lang="en-US" dirty="0" smtClean="0"/>
              <a:t>Final Design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467232" y="3776987"/>
            <a:ext cx="24182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Chapter page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137" y="2333463"/>
            <a:ext cx="7239425" cy="354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33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(GUI) Design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3879" y="1766703"/>
            <a:ext cx="8946541" cy="4195481"/>
          </a:xfrm>
        </p:spPr>
        <p:txBody>
          <a:bodyPr/>
          <a:lstStyle/>
          <a:p>
            <a:r>
              <a:rPr lang="en-US" dirty="0" smtClean="0"/>
              <a:t>Final Design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467232" y="3776987"/>
            <a:ext cx="207440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Game page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121" y="2355558"/>
            <a:ext cx="6643520" cy="360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140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(GUI) Design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599" y="1766702"/>
            <a:ext cx="8946541" cy="4195481"/>
          </a:xfrm>
        </p:spPr>
        <p:txBody>
          <a:bodyPr/>
          <a:lstStyle/>
          <a:p>
            <a:r>
              <a:rPr lang="en-US" dirty="0" smtClean="0"/>
              <a:t>Final Design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34361" y="2511729"/>
            <a:ext cx="39529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Game instruction page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42" y="2464639"/>
            <a:ext cx="6997679" cy="345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442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Based Tutorial</a:t>
            </a:r>
          </a:p>
          <a:p>
            <a:pPr lvl="1"/>
            <a:r>
              <a:rPr lang="en-US" dirty="0" smtClean="0"/>
              <a:t>Slide show with user interaction</a:t>
            </a:r>
          </a:p>
          <a:p>
            <a:pPr lvl="1"/>
            <a:r>
              <a:rPr lang="en-US" dirty="0" smtClean="0"/>
              <a:t>Video tutorial</a:t>
            </a:r>
          </a:p>
          <a:p>
            <a:r>
              <a:rPr lang="en-US" dirty="0" smtClean="0"/>
              <a:t>Java practice game</a:t>
            </a:r>
          </a:p>
          <a:p>
            <a:pPr lvl="1"/>
            <a:r>
              <a:rPr lang="en-US" dirty="0" smtClean="0"/>
              <a:t>Game instruction</a:t>
            </a:r>
          </a:p>
          <a:p>
            <a:pPr lvl="1"/>
            <a:r>
              <a:rPr lang="en-US" dirty="0" smtClean="0"/>
              <a:t>Game Play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610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Project </a:t>
            </a:r>
            <a:r>
              <a:rPr lang="en-US" altLang="zh-TW" dirty="0" smtClean="0"/>
              <a:t>plan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71602"/>
            <a:ext cx="10515600" cy="48053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Analysis</a:t>
            </a:r>
          </a:p>
          <a:p>
            <a:pPr lvl="1"/>
            <a:r>
              <a:rPr lang="en-US" altLang="zh-TW" dirty="0"/>
              <a:t>1 week ~ 2 weeks</a:t>
            </a:r>
            <a:endParaRPr lang="en-US" altLang="zh-TW" dirty="0" smtClean="0"/>
          </a:p>
          <a:p>
            <a:r>
              <a:rPr lang="en-US" altLang="zh-TW" dirty="0" smtClean="0"/>
              <a:t>Design</a:t>
            </a:r>
          </a:p>
          <a:p>
            <a:pPr lvl="1"/>
            <a:r>
              <a:rPr lang="en-US" altLang="zh-TW" dirty="0"/>
              <a:t>2 weeks ~ 3 </a:t>
            </a:r>
            <a:r>
              <a:rPr lang="en-US" altLang="zh-TW" dirty="0" smtClean="0"/>
              <a:t>weeks (takes more time than what we was expected)</a:t>
            </a:r>
          </a:p>
          <a:p>
            <a:r>
              <a:rPr lang="en-US" altLang="zh-TW" dirty="0" smtClean="0"/>
              <a:t>Implementation</a:t>
            </a:r>
          </a:p>
          <a:p>
            <a:pPr lvl="1"/>
            <a:r>
              <a:rPr lang="en-US" altLang="zh-TW" dirty="0"/>
              <a:t>2 weeks ~ 3 </a:t>
            </a:r>
            <a:r>
              <a:rPr lang="en-US" altLang="zh-TW" dirty="0" smtClean="0"/>
              <a:t>weeks (also effected by design)</a:t>
            </a:r>
          </a:p>
          <a:p>
            <a:r>
              <a:rPr lang="en-US" altLang="zh-TW" dirty="0" smtClean="0"/>
              <a:t>Testing</a:t>
            </a:r>
          </a:p>
          <a:p>
            <a:pPr lvl="1"/>
            <a:r>
              <a:rPr lang="en-US" altLang="zh-TW" dirty="0"/>
              <a:t>1 </a:t>
            </a:r>
            <a:r>
              <a:rPr lang="en-US" altLang="zh-TW" dirty="0" smtClean="0"/>
              <a:t>week</a:t>
            </a:r>
          </a:p>
          <a:p>
            <a:r>
              <a:rPr lang="en-US" altLang="zh-TW" dirty="0" smtClean="0"/>
              <a:t>Delivery</a:t>
            </a:r>
          </a:p>
          <a:p>
            <a:pPr lvl="1"/>
            <a:r>
              <a:rPr lang="en-US" altLang="zh-TW" dirty="0" smtClean="0"/>
              <a:t>2~3 days after testing phases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5693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Implementation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Facing a lot of problems </a:t>
            </a:r>
          </a:p>
          <a:p>
            <a:pPr lvl="1"/>
            <a:r>
              <a:rPr lang="en-US" altLang="zh-TW" dirty="0" smtClean="0"/>
              <a:t>due to frequently changing design</a:t>
            </a:r>
          </a:p>
          <a:p>
            <a:r>
              <a:rPr lang="en-US" altLang="zh-TW" dirty="0" smtClean="0"/>
              <a:t>To much contents to do, but not enough time to finish</a:t>
            </a:r>
          </a:p>
          <a:p>
            <a:pPr lvl="1"/>
            <a:r>
              <a:rPr lang="en-US" altLang="zh-TW" dirty="0" smtClean="0"/>
              <a:t>Scale is too big </a:t>
            </a:r>
          </a:p>
          <a:p>
            <a:r>
              <a:rPr lang="en-US" altLang="zh-TW" dirty="0" smtClean="0"/>
              <a:t>Not really facing a lot </a:t>
            </a:r>
            <a:r>
              <a:rPr lang="en-US" altLang="zh-TW" dirty="0"/>
              <a:t>of technical </a:t>
            </a:r>
            <a:r>
              <a:rPr lang="en-US" altLang="zh-TW" dirty="0" smtClean="0"/>
              <a:t>problems</a:t>
            </a:r>
          </a:p>
          <a:p>
            <a:pPr lvl="1"/>
            <a:r>
              <a:rPr lang="en-US" altLang="zh-TW" dirty="0" smtClean="0"/>
              <a:t>But screen adjusting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79146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Usability test</a:t>
            </a:r>
            <a:endParaRPr lang="zh-TW" altLang="en-US" dirty="0"/>
          </a:p>
        </p:txBody>
      </p:sp>
      <p:sp>
        <p:nvSpPr>
          <p:cNvPr id="10" name="內容版面配置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Samples</a:t>
            </a:r>
          </a:p>
          <a:p>
            <a:endParaRPr lang="zh-TW" altLang="en-US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262438"/>
              </p:ext>
            </p:extLst>
          </p:nvPr>
        </p:nvGraphicFramePr>
        <p:xfrm>
          <a:off x="1176329" y="2589291"/>
          <a:ext cx="7106435" cy="2438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68528"/>
                <a:gridCol w="2368528"/>
                <a:gridCol w="2369379"/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Participants</a:t>
                      </a:r>
                      <a:endParaRPr lang="zh-TW" sz="2000" kern="100" dirty="0">
                        <a:effectLst/>
                        <a:latin typeface="Perpetua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Age</a:t>
                      </a:r>
                      <a:endParaRPr lang="zh-TW" sz="2000" kern="100">
                        <a:effectLst/>
                        <a:latin typeface="Perpetua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>
                          <a:effectLst/>
                        </a:rPr>
                        <a:t>Year of program in university</a:t>
                      </a:r>
                      <a:endParaRPr lang="zh-TW" sz="2000" b="1" kern="100">
                        <a:effectLst/>
                        <a:latin typeface="Perpetua"/>
                        <a:cs typeface="新細明體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P1</a:t>
                      </a:r>
                      <a:endParaRPr lang="zh-TW" sz="2000" kern="100" dirty="0">
                        <a:effectLst/>
                        <a:latin typeface="Perpetua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18~20</a:t>
                      </a:r>
                      <a:endParaRPr lang="zh-TW" sz="2000" kern="100">
                        <a:effectLst/>
                        <a:latin typeface="Perpetua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1</a:t>
                      </a:r>
                      <a:r>
                        <a:rPr lang="en-US" sz="2000" kern="0" baseline="30000">
                          <a:effectLst/>
                        </a:rPr>
                        <a:t>ST</a:t>
                      </a:r>
                      <a:r>
                        <a:rPr lang="en-US" sz="2000" kern="0">
                          <a:effectLst/>
                        </a:rPr>
                        <a:t> Year</a:t>
                      </a:r>
                      <a:endParaRPr lang="zh-TW" sz="2000" kern="100">
                        <a:effectLst/>
                        <a:latin typeface="Perpetua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P2</a:t>
                      </a:r>
                      <a:endParaRPr lang="zh-TW" sz="2000" kern="100" dirty="0">
                        <a:effectLst/>
                        <a:latin typeface="Perpetua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18~20</a:t>
                      </a:r>
                      <a:endParaRPr lang="zh-TW" sz="2000" kern="100" dirty="0">
                        <a:effectLst/>
                        <a:latin typeface="Perpetua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1</a:t>
                      </a:r>
                      <a:r>
                        <a:rPr lang="en-US" sz="2000" kern="0" baseline="30000" dirty="0">
                          <a:effectLst/>
                        </a:rPr>
                        <a:t>ST</a:t>
                      </a:r>
                      <a:r>
                        <a:rPr lang="en-US" sz="2000" kern="0" dirty="0">
                          <a:effectLst/>
                        </a:rPr>
                        <a:t> Year</a:t>
                      </a:r>
                      <a:endParaRPr lang="zh-TW" sz="2000" kern="100" dirty="0">
                        <a:effectLst/>
                        <a:latin typeface="Perpetua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P3</a:t>
                      </a:r>
                      <a:endParaRPr lang="zh-TW" sz="2000" kern="100">
                        <a:effectLst/>
                        <a:latin typeface="Perpetua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18~20</a:t>
                      </a:r>
                      <a:endParaRPr lang="zh-TW" sz="2000" kern="100" dirty="0">
                        <a:effectLst/>
                        <a:latin typeface="Perpetua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1</a:t>
                      </a:r>
                      <a:r>
                        <a:rPr lang="en-US" sz="2000" kern="0" baseline="30000">
                          <a:effectLst/>
                        </a:rPr>
                        <a:t>ST</a:t>
                      </a:r>
                      <a:r>
                        <a:rPr lang="en-US" sz="2000" kern="0">
                          <a:effectLst/>
                        </a:rPr>
                        <a:t> Year</a:t>
                      </a:r>
                      <a:endParaRPr lang="zh-TW" sz="2000" kern="100">
                        <a:effectLst/>
                        <a:latin typeface="Perpetua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P4</a:t>
                      </a:r>
                      <a:endParaRPr lang="zh-TW" sz="2000" kern="100">
                        <a:effectLst/>
                        <a:latin typeface="Perpetua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21~25</a:t>
                      </a:r>
                      <a:endParaRPr lang="zh-TW" sz="2000" kern="100" dirty="0">
                        <a:effectLst/>
                        <a:latin typeface="Perpetua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2</a:t>
                      </a:r>
                      <a:r>
                        <a:rPr lang="en-US" sz="2000" kern="0" baseline="30000">
                          <a:effectLst/>
                        </a:rPr>
                        <a:t>nd</a:t>
                      </a:r>
                      <a:r>
                        <a:rPr lang="en-US" sz="2000" kern="0">
                          <a:effectLst/>
                        </a:rPr>
                        <a:t> Year</a:t>
                      </a:r>
                      <a:endParaRPr lang="zh-TW" sz="2000" kern="100">
                        <a:effectLst/>
                        <a:latin typeface="Perpetua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P5</a:t>
                      </a:r>
                      <a:endParaRPr lang="zh-TW" sz="2000" kern="100">
                        <a:effectLst/>
                        <a:latin typeface="Perpetua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26~30</a:t>
                      </a:r>
                      <a:endParaRPr lang="zh-TW" sz="2000" kern="100" dirty="0">
                        <a:effectLst/>
                        <a:latin typeface="Perpetua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4</a:t>
                      </a:r>
                      <a:r>
                        <a:rPr lang="en-US" sz="2000" kern="0" baseline="30000" dirty="0">
                          <a:effectLst/>
                        </a:rPr>
                        <a:t>th</a:t>
                      </a:r>
                      <a:r>
                        <a:rPr lang="en-US" sz="2000" kern="0" dirty="0">
                          <a:effectLst/>
                        </a:rPr>
                        <a:t> Year</a:t>
                      </a:r>
                      <a:endParaRPr lang="zh-TW" sz="2000" kern="100" dirty="0">
                        <a:effectLst/>
                        <a:latin typeface="Perpetua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P6</a:t>
                      </a:r>
                      <a:endParaRPr lang="zh-TW" sz="2000" kern="100">
                        <a:effectLst/>
                        <a:latin typeface="Perpetua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26~30</a:t>
                      </a:r>
                      <a:endParaRPr lang="zh-TW" sz="2000" kern="100">
                        <a:effectLst/>
                        <a:latin typeface="Perpetua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4</a:t>
                      </a:r>
                      <a:r>
                        <a:rPr lang="en-US" sz="2000" kern="0" baseline="30000" dirty="0">
                          <a:effectLst/>
                        </a:rPr>
                        <a:t>th</a:t>
                      </a:r>
                      <a:r>
                        <a:rPr lang="en-US" sz="2000" kern="0" dirty="0">
                          <a:effectLst/>
                        </a:rPr>
                        <a:t> Year+</a:t>
                      </a:r>
                      <a:endParaRPr lang="zh-TW" sz="2000" kern="100" dirty="0">
                        <a:effectLst/>
                        <a:latin typeface="Perpetua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2427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altLang="zh-TW" dirty="0" smtClean="0"/>
              <a:t>Usability test (design analysis)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25311"/>
            <a:ext cx="5181600" cy="3551966"/>
          </a:xfrm>
          <a:prstGeom prst="rect">
            <a:avLst/>
          </a:prstGeom>
        </p:spPr>
      </p:pic>
      <p:pic>
        <p:nvPicPr>
          <p:cNvPr id="6" name="內容版面配置區 5"/>
          <p:cNvPicPr>
            <a:picLocks noGrp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16170"/>
            <a:ext cx="5181600" cy="357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84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Usability test (design analysis)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TW" dirty="0" smtClean="0"/>
              <a:t>Lack of instructions on games</a:t>
            </a:r>
          </a:p>
          <a:p>
            <a:r>
              <a:rPr lang="en-US" altLang="zh-TW" dirty="0" smtClean="0"/>
              <a:t>Poor Homepage design</a:t>
            </a:r>
          </a:p>
          <a:p>
            <a:r>
              <a:rPr lang="en-US" altLang="zh-TW" dirty="0" smtClean="0"/>
              <a:t>Too much contents on Tutorial</a:t>
            </a:r>
          </a:p>
          <a:p>
            <a:pPr marL="0" indent="0">
              <a:buNone/>
            </a:pP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307295196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65001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329" y="852804"/>
            <a:ext cx="9404723" cy="1400530"/>
          </a:xfrm>
        </p:spPr>
        <p:txBody>
          <a:bodyPr>
            <a:normAutofit/>
          </a:bodyPr>
          <a:lstStyle/>
          <a:p>
            <a:r>
              <a:rPr lang="en-US" dirty="0" smtClean="0"/>
              <a:t>Goal </a:t>
            </a:r>
            <a:r>
              <a:rPr lang="en-US" dirty="0"/>
              <a:t>(purpose) of the project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825" y="1721253"/>
            <a:ext cx="10515600" cy="4879975"/>
          </a:xfrm>
        </p:spPr>
        <p:txBody>
          <a:bodyPr/>
          <a:lstStyle/>
          <a:p>
            <a:r>
              <a:rPr lang="en-US" dirty="0" smtClean="0"/>
              <a:t>What is the Purpose of developing this project?</a:t>
            </a:r>
          </a:p>
          <a:p>
            <a:pPr lvl="1"/>
            <a:r>
              <a:rPr lang="en-US" dirty="0" smtClean="0"/>
              <a:t>Learning the purpose of Java in our daily life (attractive)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dirty="0"/>
              <a:t>	</a:t>
            </a:r>
            <a:endParaRPr lang="en-US" dirty="0" smtClean="0"/>
          </a:p>
          <a:p>
            <a:r>
              <a:rPr lang="en-US" dirty="0" smtClean="0"/>
              <a:t>Goal of developing this project?</a:t>
            </a:r>
          </a:p>
          <a:p>
            <a:pPr lvl="1"/>
            <a:r>
              <a:rPr lang="en-US" dirty="0" smtClean="0"/>
              <a:t>Help students learn better by interacting through multimedia.</a:t>
            </a:r>
          </a:p>
          <a:p>
            <a:pPr lvl="1"/>
            <a:r>
              <a:rPr lang="en-US" dirty="0" smtClean="0"/>
              <a:t>Making learning fun.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08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Usability test (Content Helpfulness Analysis)</a:t>
            </a:r>
            <a:endParaRPr lang="zh-TW" altLang="en-US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1158122"/>
              </p:ext>
            </p:extLst>
          </p:nvPr>
        </p:nvGraphicFramePr>
        <p:xfrm>
          <a:off x="838200" y="1496016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內容版面配置區 5"/>
          <p:cNvPicPr>
            <a:picLocks noGrp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727" y="1956478"/>
            <a:ext cx="5559056" cy="367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25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Usability Test </a:t>
            </a:r>
            <a:r>
              <a:rPr lang="en-US" altLang="zh-TW" dirty="0"/>
              <a:t>(Content Helpfulness Analysis)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405733" y="2091869"/>
            <a:ext cx="4396341" cy="4200245"/>
          </a:xfrm>
        </p:spPr>
        <p:txBody>
          <a:bodyPr/>
          <a:lstStyle/>
          <a:p>
            <a:r>
              <a:rPr lang="en-US" altLang="zh-TW" dirty="0" smtClean="0"/>
              <a:t>Pretty much OK</a:t>
            </a:r>
          </a:p>
          <a:p>
            <a:r>
              <a:rPr lang="en-US" altLang="zh-TW" dirty="0" smtClean="0"/>
              <a:t>Need to add some more contents such as videos of teaching tutorial well be much helpful</a:t>
            </a:r>
          </a:p>
          <a:p>
            <a:endParaRPr lang="zh-TW" altLang="en-US" dirty="0"/>
          </a:p>
        </p:txBody>
      </p:sp>
      <p:pic>
        <p:nvPicPr>
          <p:cNvPr id="5" name="內容版面配置區 4"/>
          <p:cNvPicPr>
            <a:picLocks noGr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41132"/>
            <a:ext cx="5181600" cy="35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5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60401"/>
            <a:ext cx="10363200" cy="1470025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4-11-25 at 6.13.07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60" y="2624668"/>
            <a:ext cx="9658801" cy="42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78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improvement/plan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Enhance the project’s performance </a:t>
            </a:r>
          </a:p>
          <a:p>
            <a:r>
              <a:rPr lang="en-US" dirty="0" smtClean="0"/>
              <a:t>More interactive</a:t>
            </a:r>
          </a:p>
          <a:p>
            <a:pPr lvl="1"/>
            <a:r>
              <a:rPr lang="en-US" dirty="0" smtClean="0"/>
              <a:t>Add a Compiler to the tutorials</a:t>
            </a:r>
          </a:p>
          <a:p>
            <a:pPr lvl="1"/>
            <a:r>
              <a:rPr lang="en-US" altLang="zh-CN" dirty="0" smtClean="0"/>
              <a:t>Able to m</a:t>
            </a:r>
            <a:r>
              <a:rPr lang="en-US" dirty="0" smtClean="0"/>
              <a:t>odify the code in the tutorials</a:t>
            </a:r>
          </a:p>
          <a:p>
            <a:pPr lvl="1"/>
            <a:r>
              <a:rPr lang="en-US" dirty="0" smtClean="0"/>
              <a:t>And then Generate the output after modification</a:t>
            </a:r>
          </a:p>
          <a:p>
            <a:endParaRPr lang="en-US" dirty="0" smtClean="0"/>
          </a:p>
          <a:p>
            <a:r>
              <a:rPr lang="en-US" dirty="0" smtClean="0"/>
              <a:t>Small quizzes for each Chapter</a:t>
            </a:r>
          </a:p>
          <a:p>
            <a:r>
              <a:rPr lang="en-US" dirty="0" smtClean="0"/>
              <a:t>More games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94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learned from the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Adobe Creative Cloud Tools</a:t>
            </a:r>
          </a:p>
          <a:p>
            <a:pPr lvl="1"/>
            <a:r>
              <a:rPr lang="en-US" dirty="0" smtClean="0"/>
              <a:t>Edge Animate CC</a:t>
            </a:r>
          </a:p>
          <a:p>
            <a:pPr lvl="1"/>
            <a:r>
              <a:rPr lang="en-US" dirty="0" smtClean="0"/>
              <a:t>Illustrator CC</a:t>
            </a:r>
          </a:p>
          <a:p>
            <a:pPr lvl="1"/>
            <a:r>
              <a:rPr lang="en-US" dirty="0" smtClean="0"/>
              <a:t>Photoshop CC</a:t>
            </a:r>
          </a:p>
          <a:p>
            <a:pPr lvl="1"/>
            <a:r>
              <a:rPr lang="en-US" dirty="0" smtClean="0"/>
              <a:t>Premiere Pro CC</a:t>
            </a:r>
          </a:p>
          <a:p>
            <a:pPr lvl="1"/>
            <a:r>
              <a:rPr lang="en-US" dirty="0" smtClean="0"/>
              <a:t>Etc.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Better user experience &amp; user friendly product </a:t>
            </a:r>
          </a:p>
        </p:txBody>
      </p:sp>
    </p:spTree>
    <p:extLst>
      <p:ext uri="{BB962C8B-B14F-4D97-AF65-F5344CB8AC3E}">
        <p14:creationId xmlns:p14="http://schemas.microsoft.com/office/powerpoint/2010/main" val="3476207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94247" y="2157433"/>
            <a:ext cx="9404723" cy="1400530"/>
          </a:xfrm>
        </p:spPr>
        <p:txBody>
          <a:bodyPr/>
          <a:lstStyle/>
          <a:p>
            <a:pPr algn="ctr"/>
            <a:r>
              <a:rPr lang="en-US" altLang="zh-TW" dirty="0" smtClean="0"/>
              <a:t>Video for introduction of Java</a:t>
            </a:r>
            <a:endParaRPr lang="zh-TW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03312" y="4157418"/>
            <a:ext cx="8946541" cy="209098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010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78948795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113" y="-233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79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smtClean="0"/>
              <a:t>Background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Bad learning experience</a:t>
            </a:r>
          </a:p>
          <a:p>
            <a:pPr lvl="1"/>
            <a:r>
              <a:rPr lang="en-US" dirty="0" smtClean="0"/>
              <a:t>Concepts are not clear</a:t>
            </a:r>
          </a:p>
          <a:p>
            <a:pPr lvl="1"/>
            <a:r>
              <a:rPr lang="en-US" dirty="0" smtClean="0"/>
              <a:t>Was afraid of programming</a:t>
            </a:r>
          </a:p>
          <a:p>
            <a:pPr lvl="1"/>
            <a:r>
              <a:rPr lang="en-US" dirty="0" smtClean="0"/>
              <a:t>Hard to get help.</a:t>
            </a:r>
          </a:p>
          <a:p>
            <a:r>
              <a:rPr lang="en-US" dirty="0" smtClean="0"/>
              <a:t>Make others to learn in better form.</a:t>
            </a:r>
          </a:p>
          <a:p>
            <a:endParaRPr lang="en-US" dirty="0"/>
          </a:p>
          <a:p>
            <a:r>
              <a:rPr lang="en-US" dirty="0" smtClean="0"/>
              <a:t>Making easier ways to interact  and even start our business on it.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98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User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TRU Students who takes COMP 1130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 </a:t>
            </a:r>
            <a:r>
              <a:rPr lang="en-US" dirty="0" smtClean="0"/>
              <a:t>Computer Science students</a:t>
            </a:r>
          </a:p>
          <a:p>
            <a:pPr marL="914400" lvl="1" indent="-457200">
              <a:buFont typeface="+mj-lt"/>
              <a:buAutoNum type="alphaLcParenR"/>
            </a:pPr>
            <a:endParaRPr lang="en-US" dirty="0" smtClean="0"/>
          </a:p>
          <a:p>
            <a:pPr marL="914400" lvl="1" indent="-457200">
              <a:buFont typeface="+mj-lt"/>
              <a:buAutoNum type="alphaLcParenR"/>
            </a:pPr>
            <a:r>
              <a:rPr lang="en-US" dirty="0" smtClean="0"/>
              <a:t>Non-computer science students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JAVA Beginners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368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</a:t>
            </a:r>
            <a:r>
              <a:rPr lang="en-US" dirty="0"/>
              <a:t>GUI) Design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7131" y="1461487"/>
            <a:ext cx="8946541" cy="4195481"/>
          </a:xfrm>
        </p:spPr>
        <p:txBody>
          <a:bodyPr/>
          <a:lstStyle/>
          <a:p>
            <a:r>
              <a:rPr lang="en-US" dirty="0" smtClean="0"/>
              <a:t>Initial Design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MainPage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81" y="2175960"/>
            <a:ext cx="5098552" cy="3939789"/>
          </a:xfrm>
          <a:prstGeom prst="rect">
            <a:avLst/>
          </a:prstGeom>
        </p:spPr>
      </p:pic>
      <p:pic>
        <p:nvPicPr>
          <p:cNvPr id="7" name="Picture 6" descr="Chapte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391" y="2164140"/>
            <a:ext cx="5124886" cy="396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319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</a:t>
            </a:r>
            <a:r>
              <a:rPr lang="en-US" dirty="0"/>
              <a:t>GUI) Design (Cont.)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741" y="1513671"/>
            <a:ext cx="8946541" cy="4195481"/>
          </a:xfrm>
        </p:spPr>
        <p:txBody>
          <a:bodyPr/>
          <a:lstStyle/>
          <a:p>
            <a:r>
              <a:rPr lang="en-US" dirty="0" smtClean="0"/>
              <a:t>Initial Design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 descr="practisega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9" y="2231581"/>
            <a:ext cx="4795760" cy="3522662"/>
          </a:xfrm>
          <a:prstGeom prst="rect">
            <a:avLst/>
          </a:prstGeom>
        </p:spPr>
      </p:pic>
      <p:pic>
        <p:nvPicPr>
          <p:cNvPr id="10" name="Picture 9" descr="practisega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132" y="2236150"/>
            <a:ext cx="4555208" cy="351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817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(GUI) Design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2332" y="1766702"/>
            <a:ext cx="8946541" cy="4195481"/>
          </a:xfrm>
        </p:spPr>
        <p:txBody>
          <a:bodyPr/>
          <a:lstStyle/>
          <a:p>
            <a:r>
              <a:rPr lang="en-US" dirty="0" smtClean="0"/>
              <a:t>Final Design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s_titlepage_4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20" y="2472887"/>
            <a:ext cx="6757505" cy="37013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67232" y="3776987"/>
            <a:ext cx="17241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Titlepage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60818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194</TotalTime>
  <Words>468</Words>
  <Application>Microsoft Office PowerPoint</Application>
  <PresentationFormat>Widescreen</PresentationFormat>
  <Paragraphs>142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新細明體</vt:lpstr>
      <vt:lpstr>宋体</vt:lpstr>
      <vt:lpstr>Arial</vt:lpstr>
      <vt:lpstr>Century Gothic</vt:lpstr>
      <vt:lpstr>Perpetua</vt:lpstr>
      <vt:lpstr>Times New Roman</vt:lpstr>
      <vt:lpstr>Wingdings 3</vt:lpstr>
      <vt:lpstr>Ion</vt:lpstr>
      <vt:lpstr>COMP 4830 Java Web Based Tutorial</vt:lpstr>
      <vt:lpstr>Goal (purpose) of the project  </vt:lpstr>
      <vt:lpstr>Video for introduction of Java</vt:lpstr>
      <vt:lpstr>PowerPoint Presentation</vt:lpstr>
      <vt:lpstr> Background  </vt:lpstr>
      <vt:lpstr>Target User</vt:lpstr>
      <vt:lpstr>(GUI) Design  </vt:lpstr>
      <vt:lpstr>(GUI) Design (Cont.)  </vt:lpstr>
      <vt:lpstr>(GUI) Design (Cont.)</vt:lpstr>
      <vt:lpstr>(GUI) Design (Cont.)</vt:lpstr>
      <vt:lpstr>(GUI) Design (Cont.)</vt:lpstr>
      <vt:lpstr>(GUI) Design (Cont.)</vt:lpstr>
      <vt:lpstr>(GUI) Design (Cont.)</vt:lpstr>
      <vt:lpstr>Functionality</vt:lpstr>
      <vt:lpstr>Project plan </vt:lpstr>
      <vt:lpstr>Implementation </vt:lpstr>
      <vt:lpstr>Usability test</vt:lpstr>
      <vt:lpstr>Usability test (design analysis)</vt:lpstr>
      <vt:lpstr>Usability test (design analysis)</vt:lpstr>
      <vt:lpstr>Usability test (Content Helpfulness Analysis)</vt:lpstr>
      <vt:lpstr>Usability Test (Content Helpfulness Analysis)</vt:lpstr>
      <vt:lpstr>Demonstration</vt:lpstr>
      <vt:lpstr>Future improvement/plan</vt:lpstr>
      <vt:lpstr>What you learned from the project</vt:lpstr>
    </vt:vector>
  </TitlesOfParts>
  <Company>TRU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 4830 Java Web Based Tutorial</dc:title>
  <dc:creator>Chun-Li Lai</dc:creator>
  <cp:lastModifiedBy>Chun-Li Lai</cp:lastModifiedBy>
  <cp:revision>28</cp:revision>
  <dcterms:created xsi:type="dcterms:W3CDTF">2014-11-26T01:59:19Z</dcterms:created>
  <dcterms:modified xsi:type="dcterms:W3CDTF">2014-11-26T18:40:14Z</dcterms:modified>
</cp:coreProperties>
</file>